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3" r:id="rId14"/>
    <p:sldId id="274" r:id="rId15"/>
    <p:sldId id="272" r:id="rId16"/>
    <p:sldId id="275" r:id="rId17"/>
    <p:sldId id="277" r:id="rId18"/>
    <p:sldId id="276" r:id="rId19"/>
    <p:sldId id="278" r:id="rId20"/>
    <p:sldId id="279" r:id="rId21"/>
    <p:sldId id="280" r:id="rId22"/>
    <p:sldId id="281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EBF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0A56-3BCA-1006-A360-9F02B358D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95D6F-6A79-0A51-5440-FB61B6F0C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DE61C-6FC9-AE7D-DE3A-1E51538E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7E364-CE9B-7F85-A220-F64A4404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D0B71-5D2D-E1F3-E3D6-FB28455F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22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7F25-6946-D926-EDBE-09ABB4DA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76C40-C0EC-40C2-0AEF-C41A07F2E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A11-D490-9649-2754-8611296B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79AD3-78A2-7702-5D43-6C192862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E208-7F6B-84D4-4BAE-FFF69168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85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5BD30-17FD-56DD-F318-019ED1B83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C45B7-29E4-BD7A-292D-83BD1CDFF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B5B60-3751-1367-A758-9CD00FB4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AA3C-06F9-7CE4-765A-F203B1C7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5FBEE-04C6-F44C-C285-673130F5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90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E892-CEB9-E039-15F6-78290B4B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888A-17FF-3F37-6B1D-F448C4CC6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D1BCE-E645-E34C-A156-9E734FC9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E8D6B-619C-838A-411B-FC4542D5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21A16-C797-CD0D-DE65-41E60393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31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2310-D0E5-8AD1-DC5B-5110656F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A11FC-75F2-BE0C-9EDF-EAF85AE18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FDD70-3547-2785-7ABB-043B7A5B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A5E3B-753C-AF80-F622-3A30D30B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DB4C9-30B9-113A-D2FF-B9BF7105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64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B7EBE-4E5F-0310-05E7-C8B72310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58FF7-C459-B34D-D0F1-2930597AD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ECD31-64BD-C082-E893-7E0F4753B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010A7-E667-091E-233D-D7DC67EC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58E55-4DDA-9E16-0461-165D146A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F6CD0-34FE-A95A-0FDE-53B65FFA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77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5973-79EA-BB88-DB3A-BCDB3E4F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041E9-A381-6716-EC6E-55B321F1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99296-A61A-88B7-2FF4-EE2502A44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78617-0EDD-8C35-AED6-2BB00985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F312B-CB56-3D7C-E2EE-46D2B6999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E3AB9-A713-0CC0-86D0-8CCD01E9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95F1A-9771-3160-EB35-D0A14D93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FE096-B023-EED7-44D9-94440FAF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50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CFFD-6FE9-CD86-0ABA-E17C4614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3478A-CA7C-750B-0144-D2B734BB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C097E-1F19-9EC3-5234-1FAB5A2B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55AA3-84BF-7576-2941-5A249145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70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C5294E-D077-14B4-1E46-D14AE368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46373-EE51-E827-D07B-2B58F5F6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8314-8E8B-BD00-4846-690853E31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86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4A1B-10AF-7F00-A9A9-593DEEDA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3D13D-FBEF-D8E4-C63B-76BD5F8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44B4B-DCE3-7000-1B4D-2D876C3B3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7BBCF-04E6-8FC8-5530-FFEB0C0D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7BE2C-7740-304C-E68B-AA7CFF72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02F5D-6CD3-F9DE-069E-B2F33DCE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59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6C56-B8AB-0CA3-D789-A2D1EB83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EA0EA-476A-3AE0-B3A2-658823A2C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D4410-DF57-CCE3-19ED-373ED235F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EEC86-A404-82AD-20AD-E5D7F412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F4B4-7EDB-EAC8-0C60-5DC6E6FC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6B4B3-B930-44A3-5ABE-F5AC54F5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9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FE004-6AA2-02BD-22FD-F4DE3E8D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09F2F-D7FD-93CF-395E-51EDA7B70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15988-B14D-81E9-9004-8AB2039E7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F9165-6EA4-4769-878E-2EAA580A5542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2BC85-911F-DA7B-BDAE-EACD654F4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C689A-83C4-5D77-9A8C-D3A3FBCF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18D6E-9336-4F72-9DB4-E7888F484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77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IMDB%20Movie%20Analysis%20Project%205.xlsx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Evolution Of Film Consumption: Streaming Services And Access To New  Releases">
            <a:extLst>
              <a:ext uri="{FF2B5EF4-FFF2-40B4-BE49-F238E27FC236}">
                <a16:creationId xmlns:a16="http://schemas.microsoft.com/office/drawing/2014/main" id="{E9863195-09C1-2F25-0CDD-ACFEBAAFCE7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08DB2-DA42-F030-03EC-F6D96899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3839381"/>
          </a:xfrm>
        </p:spPr>
        <p:txBody>
          <a:bodyPr>
            <a:noAutofit/>
          </a:bodyPr>
          <a:lstStyle/>
          <a:p>
            <a:r>
              <a:rPr lang="en-US" sz="12400" dirty="0">
                <a:solidFill>
                  <a:srgbClr val="FFFF00"/>
                </a:solidFill>
                <a:highlight>
                  <a:srgbClr val="000080"/>
                </a:highlight>
                <a:latin typeface="Bodoni MT Black" panose="02070A03080606020203" pitchFamily="18" charset="0"/>
              </a:rPr>
              <a:t>IMDB Movie Analysis</a:t>
            </a:r>
            <a:endParaRPr lang="en-IN" sz="12400" dirty="0">
              <a:solidFill>
                <a:srgbClr val="FFFF00"/>
              </a:solidFill>
              <a:highlight>
                <a:srgbClr val="000080"/>
              </a:highlight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7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8427EE-6BF2-1793-5AF3-9665B8EB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EE0D0E-36C6-4771-4F09-712727CA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738"/>
            <a:ext cx="6235907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FE915E-A18C-A5F8-F9A2-FB68AB19B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5103" y="112426"/>
            <a:ext cx="4337153" cy="355266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34C3BC-F3EE-1C9E-2C68-EBED19AD978F}"/>
              </a:ext>
            </a:extLst>
          </p:cNvPr>
          <p:cNvSpPr/>
          <p:nvPr/>
        </p:nvSpPr>
        <p:spPr>
          <a:xfrm>
            <a:off x="6235907" y="3897443"/>
            <a:ext cx="6100997" cy="26532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err="1">
                <a:solidFill>
                  <a:srgbClr val="FF0000"/>
                </a:solidFill>
              </a:rPr>
              <a:t>action|animation|drama|family|musical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have the highest average IMDb score of </a:t>
            </a:r>
            <a:r>
              <a:rPr lang="en-US" sz="2400" b="1" dirty="0">
                <a:solidFill>
                  <a:srgbClr val="FF0000"/>
                </a:solidFill>
              </a:rPr>
              <a:t>8.5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rgbClr val="FF0000"/>
                </a:solidFill>
              </a:rPr>
              <a:t>action|sports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have the least and have a score of </a:t>
            </a:r>
            <a:r>
              <a:rPr lang="en-US" sz="2400" b="1" dirty="0">
                <a:solidFill>
                  <a:srgbClr val="FF0000"/>
                </a:solidFill>
              </a:rPr>
              <a:t>2.1</a:t>
            </a:r>
            <a:r>
              <a:rPr lang="en-US" sz="2400" dirty="0"/>
              <a:t>. thus it is concluded that action is the most </a:t>
            </a:r>
            <a:r>
              <a:rPr lang="en-US" sz="2400" dirty="0" err="1"/>
              <a:t>favoured</a:t>
            </a:r>
            <a:r>
              <a:rPr lang="en-US" sz="2400" dirty="0"/>
              <a:t> genre.</a:t>
            </a:r>
            <a:endParaRPr lang="en-IN" sz="2400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825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0CFA0A-10BB-EC46-4F93-39863AFCBB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AF61D0DE-24DD-CCFE-ECA7-4973CFD574B4}"/>
              </a:ext>
            </a:extLst>
          </p:cNvPr>
          <p:cNvSpPr/>
          <p:nvPr/>
        </p:nvSpPr>
        <p:spPr>
          <a:xfrm>
            <a:off x="3957403" y="0"/>
            <a:ext cx="5051686" cy="254832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B0F0"/>
                </a:solidFill>
                <a:latin typeface="Cooper Black" panose="0208090404030B020404" pitchFamily="18" charset="0"/>
              </a:rPr>
              <a:t>MOVIE DURATION ANALYSIS</a:t>
            </a:r>
            <a:endParaRPr lang="en-IN" sz="6000" b="1" dirty="0">
              <a:solidFill>
                <a:srgbClr val="00B0F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23672-2203-8EB4-BB78-F213EDE97C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0932454-6D71-A7F6-74BB-6B108CE6A50B}"/>
              </a:ext>
            </a:extLst>
          </p:cNvPr>
          <p:cNvSpPr txBox="1">
            <a:spLocks/>
          </p:cNvSpPr>
          <p:nvPr/>
        </p:nvSpPr>
        <p:spPr>
          <a:xfrm>
            <a:off x="1573966" y="824459"/>
            <a:ext cx="9144001" cy="535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  <a:latin typeface="Bodoni MT Black" panose="02070A03080606020203" pitchFamily="18" charset="0"/>
              </a:rPr>
              <a:t>Task: Analyze the distribution of movie durations and its impact on the IMDb score.</a:t>
            </a:r>
          </a:p>
          <a:p>
            <a:endParaRPr lang="en-US" sz="3200" dirty="0">
              <a:solidFill>
                <a:srgbClr val="FF0000"/>
              </a:solidFill>
              <a:latin typeface="Bodoni MT Black" panose="02070A030806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 pivot table with duration and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imdb_score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 table with these two mentioned columns.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Sorted the table from largest to smallest with respect to the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imdb_score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Determined the Average, Median, Standard deviation,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Excel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 scatter plot between duration and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imdb_score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generated a trend line.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3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31DE7-A97C-7418-192B-A195D4E8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6B7447-3217-78B8-0812-F3B7910AE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067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20093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809AF-8F4E-2965-9422-B18767ECB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308" y="0"/>
            <a:ext cx="5146623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FC1D-11D8-03CE-D1AC-5EB2840D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DD0B7-F0ED-97D7-B378-39E206D91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584616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0BCCD-7D78-8606-55CC-E5348742ABDF}"/>
              </a:ext>
            </a:extLst>
          </p:cNvPr>
          <p:cNvSpPr/>
          <p:nvPr/>
        </p:nvSpPr>
        <p:spPr>
          <a:xfrm>
            <a:off x="6325849" y="3942413"/>
            <a:ext cx="5741233" cy="27132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00B0F0"/>
                </a:solidFill>
              </a:rPr>
              <a:t>The average duration of movies is 110 mins and the Median is 106 min. While the standard deviation of the duration is 23.</a:t>
            </a:r>
            <a:endParaRPr lang="en-IN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0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A9B81-7C12-51A1-88CB-70C328802F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6096000" cy="6858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164738-3936-C472-83EA-9889B3B1B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8" y="0"/>
            <a:ext cx="60960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30A34F-C27D-7B04-B429-95FBC7E3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945BC-8828-8053-C3B7-CABB712F2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8" cy="4721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5B251E-1073-21C0-64F5-BA54FFAA0521}"/>
              </a:ext>
            </a:extLst>
          </p:cNvPr>
          <p:cNvSpPr/>
          <p:nvPr/>
        </p:nvSpPr>
        <p:spPr>
          <a:xfrm>
            <a:off x="512162" y="4994405"/>
            <a:ext cx="11167672" cy="1591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From the chart its clear that the majority of the films are in the range of 2-6 IMDB scores. Though the trend line shows an upward line.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82116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5DF1-ED6C-3409-4992-29C204BE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F039E1-54DC-5E7B-912F-306CE6D29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6946BD-6A07-1A49-898B-28E022C6E13A}"/>
              </a:ext>
            </a:extLst>
          </p:cNvPr>
          <p:cNvSpPr/>
          <p:nvPr/>
        </p:nvSpPr>
        <p:spPr>
          <a:xfrm>
            <a:off x="2608289" y="2552075"/>
            <a:ext cx="7465101" cy="17538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u="sng" dirty="0">
                <a:solidFill>
                  <a:srgbClr val="FFFF00"/>
                </a:solidFill>
                <a:latin typeface="Cooper Black" panose="0208090404030B020404" pitchFamily="18" charset="0"/>
              </a:rPr>
              <a:t>LANGUAGE ANALYSIS</a:t>
            </a:r>
            <a:endParaRPr lang="en-IN" sz="4800" b="1" u="sng" dirty="0">
              <a:solidFill>
                <a:srgbClr val="FFFF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326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0D8BDE-C26A-2DAC-64F6-C7C591F39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0E08D7-4E87-FF32-5A32-013BC2863032}"/>
              </a:ext>
            </a:extLst>
          </p:cNvPr>
          <p:cNvSpPr txBox="1">
            <a:spLocks/>
          </p:cNvSpPr>
          <p:nvPr/>
        </p:nvSpPr>
        <p:spPr>
          <a:xfrm>
            <a:off x="1573966" y="944380"/>
            <a:ext cx="9114021" cy="5232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  <a:latin typeface="Cooper Black" panose="0208090404030B020404" pitchFamily="18" charset="0"/>
              </a:rPr>
              <a:t>Task: Determine the most common language used in movies and analyze their impact on the IMDB score using descriptive statistics.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Bodoni MT Black" panose="02070A03080606020203" pitchFamily="18" charset="0"/>
              </a:rPr>
              <a:t>Created a pivot table with language and count of </a:t>
            </a:r>
            <a:r>
              <a:rPr lang="en-US" dirty="0" err="1">
                <a:solidFill>
                  <a:srgbClr val="0070C0"/>
                </a:solidFill>
                <a:latin typeface="Bodoni MT Black" panose="02070A03080606020203" pitchFamily="18" charset="0"/>
              </a:rPr>
              <a:t>imdb_score</a:t>
            </a:r>
            <a:r>
              <a:rPr lang="en-US" dirty="0">
                <a:solidFill>
                  <a:srgbClr val="0070C0"/>
                </a:solidFill>
                <a:latin typeface="Bodoni MT Black" panose="02070A03080606020203" pitchFamily="18" charset="0"/>
              </a:rPr>
              <a:t>.</a:t>
            </a:r>
          </a:p>
          <a:p>
            <a:r>
              <a:rPr lang="en-US" dirty="0">
                <a:solidFill>
                  <a:srgbClr val="0070C0"/>
                </a:solidFill>
                <a:latin typeface="Bodoni MT Black" panose="02070A03080606020203" pitchFamily="18" charset="0"/>
              </a:rPr>
              <a:t>Created a table with these two mentioned columns.</a:t>
            </a:r>
          </a:p>
          <a:p>
            <a:r>
              <a:rPr lang="en-US" dirty="0">
                <a:solidFill>
                  <a:srgbClr val="0070C0"/>
                </a:solidFill>
                <a:latin typeface="Bodoni MT Black" panose="02070A03080606020203" pitchFamily="18" charset="0"/>
              </a:rPr>
              <a:t>Sorted the table from largest to smallest with respect to the count of </a:t>
            </a:r>
            <a:r>
              <a:rPr lang="en-US" dirty="0" err="1">
                <a:solidFill>
                  <a:srgbClr val="0070C0"/>
                </a:solidFill>
                <a:latin typeface="Bodoni MT Black" panose="02070A03080606020203" pitchFamily="18" charset="0"/>
              </a:rPr>
              <a:t>imdb_score</a:t>
            </a:r>
            <a:r>
              <a:rPr lang="en-US" dirty="0">
                <a:solidFill>
                  <a:srgbClr val="0070C0"/>
                </a:solidFill>
                <a:latin typeface="Bodoni MT Black" panose="02070A03080606020203" pitchFamily="18" charset="0"/>
              </a:rPr>
              <a:t>.</a:t>
            </a:r>
          </a:p>
          <a:p>
            <a:r>
              <a:rPr lang="en-US" dirty="0">
                <a:solidFill>
                  <a:srgbClr val="0070C0"/>
                </a:solidFill>
                <a:latin typeface="Bodoni MT Black" panose="02070A03080606020203" pitchFamily="18" charset="0"/>
              </a:rPr>
              <a:t>Determined the Average, Median, and Standard deviation using Excel functions.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58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5AB09B-13C9-4C51-926B-9D6CCF10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D6CC3-2870-ED8D-74E7-76719DDC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196"/>
            <a:ext cx="6096000" cy="39645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E97ECE-3D7C-C05D-A21C-90E916D55CCC}"/>
              </a:ext>
            </a:extLst>
          </p:cNvPr>
          <p:cNvSpPr/>
          <p:nvPr/>
        </p:nvSpPr>
        <p:spPr>
          <a:xfrm>
            <a:off x="309796" y="4076873"/>
            <a:ext cx="11572407" cy="2668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</a:rPr>
              <a:t>The most popular /common language is English.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</a:rPr>
              <a:t>Even though English is the most common language it does not have the highest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</a:rPr>
              <a:t>None has the highest mean of 8.5 while Bosnian has the lowest mean of 4.3 and English has a mean of 6.42.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</a:rPr>
              <a:t>Many of the languages have the same median and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</a:rPr>
              <a:t>Again None has the highest median of 8.5 whereas Bosnian has the lowest median of 4.3 and English has a median of 6.6.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</a:rPr>
              <a:t>Dutch language has the highest standard deviation of 1.14 while English has a standard deviation of 1.06.</a:t>
            </a:r>
          </a:p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94C74-0713-80BA-F18E-665598333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1"/>
            <a:ext cx="6096000" cy="407687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3893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6AE8AB-6F8F-44F8-BE0D-76E240497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8B7B1C-7A4A-F960-5C51-2E7496C7A660}"/>
              </a:ext>
            </a:extLst>
          </p:cNvPr>
          <p:cNvSpPr/>
          <p:nvPr/>
        </p:nvSpPr>
        <p:spPr>
          <a:xfrm>
            <a:off x="1224197" y="2582055"/>
            <a:ext cx="9743606" cy="1693889"/>
          </a:xfrm>
          <a:prstGeom prst="rect">
            <a:avLst/>
          </a:prstGeom>
          <a:solidFill>
            <a:schemeClr val="tx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Cooper Black" panose="0208090404030B020404" pitchFamily="18" charset="0"/>
              </a:rPr>
              <a:t>DIRECTOR ANALYSIS</a:t>
            </a:r>
            <a:endParaRPr lang="en-IN" sz="66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40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1476-D6D2-393C-FDB6-A32E6A86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4D8CCA-A94A-B5B3-098A-472C30E73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FC98BD2-0A12-AB93-B7DE-26227DE72DD0}"/>
              </a:ext>
            </a:extLst>
          </p:cNvPr>
          <p:cNvSpPr txBox="1">
            <a:spLocks/>
          </p:cNvSpPr>
          <p:nvPr/>
        </p:nvSpPr>
        <p:spPr>
          <a:xfrm>
            <a:off x="1573967" y="869430"/>
            <a:ext cx="9173981" cy="53075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  <a:latin typeface="Bell MT" panose="02020503060305020303" pitchFamily="18" charset="0"/>
              </a:rPr>
              <a:t>Task: Identify the top director based on their average IMDB score and analyze their contribution to the success of movies using percentile calculation.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Created a pivot table with </a:t>
            </a:r>
            <a:r>
              <a:rPr lang="en-US" b="1" dirty="0" err="1">
                <a:solidFill>
                  <a:srgbClr val="0070C0"/>
                </a:solidFill>
              </a:rPr>
              <a:t>director_name</a:t>
            </a:r>
            <a:r>
              <a:rPr lang="en-US" b="1" dirty="0">
                <a:solidFill>
                  <a:srgbClr val="0070C0"/>
                </a:solidFill>
              </a:rPr>
              <a:t> and average of </a:t>
            </a:r>
            <a:r>
              <a:rPr lang="en-US" b="1" dirty="0" err="1">
                <a:solidFill>
                  <a:srgbClr val="0070C0"/>
                </a:solidFill>
              </a:rPr>
              <a:t>imdb_score</a:t>
            </a:r>
            <a:r>
              <a:rPr lang="en-US" b="1" dirty="0">
                <a:solidFill>
                  <a:srgbClr val="0070C0"/>
                </a:solidFill>
              </a:rPr>
              <a:t>.</a:t>
            </a:r>
          </a:p>
          <a:p>
            <a:r>
              <a:rPr lang="en-US" b="1" dirty="0">
                <a:solidFill>
                  <a:srgbClr val="0070C0"/>
                </a:solidFill>
              </a:rPr>
              <a:t>Created a table with these two mentioned columns.</a:t>
            </a:r>
          </a:p>
          <a:p>
            <a:r>
              <a:rPr lang="en-US" b="1" dirty="0">
                <a:solidFill>
                  <a:srgbClr val="0070C0"/>
                </a:solidFill>
              </a:rPr>
              <a:t>Created two new columns named PERCENTRANK and PERCENTILE.</a:t>
            </a:r>
          </a:p>
          <a:p>
            <a:r>
              <a:rPr lang="en-US" b="1" dirty="0">
                <a:solidFill>
                  <a:srgbClr val="0070C0"/>
                </a:solidFill>
              </a:rPr>
              <a:t>Calculated PERCENTRANK and PERCENTILE using Excel functions.</a:t>
            </a:r>
          </a:p>
          <a:p>
            <a:r>
              <a:rPr lang="en-US" b="1" dirty="0">
                <a:solidFill>
                  <a:srgbClr val="0070C0"/>
                </a:solidFill>
              </a:rPr>
              <a:t>Sorted the table from largest to smallest with respect to the average of </a:t>
            </a:r>
            <a:r>
              <a:rPr lang="en-US" b="1" dirty="0" err="1">
                <a:solidFill>
                  <a:srgbClr val="0070C0"/>
                </a:solidFill>
              </a:rPr>
              <a:t>imdb_score</a:t>
            </a:r>
            <a:r>
              <a:rPr lang="en-US" b="1" dirty="0">
                <a:solidFill>
                  <a:srgbClr val="0070C0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9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+ Amazing Movie Website Templates - Alvaro Trigo's Blog">
            <a:extLst>
              <a:ext uri="{FF2B5EF4-FFF2-40B4-BE49-F238E27FC236}">
                <a16:creationId xmlns:a16="http://schemas.microsoft.com/office/drawing/2014/main" id="{7B1E4F2A-C0D3-2D7E-9190-A70C81BE66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34CC0-51F2-7B87-E4B2-43C05BAE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515100" cy="2243164"/>
          </a:xfrm>
        </p:spPr>
        <p:txBody>
          <a:bodyPr>
            <a:normAutofit/>
          </a:bodyPr>
          <a:lstStyle/>
          <a:p>
            <a:r>
              <a:rPr lang="en-US" sz="8000" b="1" u="sng" dirty="0">
                <a:solidFill>
                  <a:srgbClr val="FFFF00"/>
                </a:solidFill>
                <a:highlight>
                  <a:srgbClr val="000080"/>
                </a:highlight>
                <a:latin typeface="Cooper Black" panose="0208090404030B020404" pitchFamily="18" charset="0"/>
              </a:rPr>
              <a:t>Description</a:t>
            </a:r>
            <a:endParaRPr lang="en-IN" sz="8000" b="1" u="sng" dirty="0">
              <a:solidFill>
                <a:srgbClr val="FFFF00"/>
              </a:solidFill>
              <a:highlight>
                <a:srgbClr val="000080"/>
              </a:highlight>
              <a:latin typeface="Cooper Black" panose="0208090404030B0204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161FAD-A305-B6DC-6790-A692240022FE}"/>
              </a:ext>
            </a:extLst>
          </p:cNvPr>
          <p:cNvSpPr txBox="1">
            <a:spLocks/>
          </p:cNvSpPr>
          <p:nvPr/>
        </p:nvSpPr>
        <p:spPr>
          <a:xfrm>
            <a:off x="6515100" y="1244184"/>
            <a:ext cx="5676900" cy="56138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70C0"/>
                </a:solidFill>
                <a:latin typeface="Cooper Black" panose="0208090404030B020404" pitchFamily="18" charset="0"/>
              </a:rPr>
              <a:t>For the project, a dataset of different IMDB movies is provided, containing various columns and rows.</a:t>
            </a:r>
          </a:p>
          <a:p>
            <a:r>
              <a:rPr lang="en-US" sz="3200" b="1" dirty="0">
                <a:solidFill>
                  <a:srgbClr val="FF0000"/>
                </a:solidFill>
                <a:latin typeface="Cooper Black" panose="0208090404030B020404" pitchFamily="18" charset="0"/>
              </a:rPr>
              <a:t>Clean and analyze data to derive insights.</a:t>
            </a:r>
          </a:p>
          <a:p>
            <a:r>
              <a:rPr lang="en-US" sz="3200" b="1" dirty="0">
                <a:solidFill>
                  <a:srgbClr val="00B050"/>
                </a:solidFill>
                <a:latin typeface="Cooper Black" panose="0208090404030B020404" pitchFamily="18" charset="0"/>
              </a:rPr>
              <a:t>It is required to frame the problem</a:t>
            </a:r>
          </a:p>
          <a:p>
            <a:r>
              <a:rPr lang="en-US" sz="3200" b="1" dirty="0">
                <a:solidFill>
                  <a:srgbClr val="7030A0"/>
                </a:solidFill>
                <a:latin typeface="Cooper Black" panose="0208090404030B020404" pitchFamily="18" charset="0"/>
              </a:rPr>
              <a:t>Our task requires defining a problem and providing an analysis of it. </a:t>
            </a:r>
            <a:endParaRPr lang="en-IN" sz="3200" b="1" dirty="0">
              <a:solidFill>
                <a:srgbClr val="7030A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341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5460B-BC23-BBD6-153E-9032F5440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34232-E169-88F8-482E-F5773DE6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3621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371193-DF3C-8330-02E2-C5ECEFCDDF38}"/>
              </a:ext>
            </a:extLst>
          </p:cNvPr>
          <p:cNvSpPr/>
          <p:nvPr/>
        </p:nvSpPr>
        <p:spPr>
          <a:xfrm>
            <a:off x="494675" y="4976734"/>
            <a:ext cx="11482466" cy="1753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Charles Chaplin’s movies has the highest average IMDb score of 8.6 and a percentile of 8.53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On the other hand, Vondie Curtis-Hall’s movies have the lowest average IMDb score of 2.1 and a percentile of 2.1.have</a:t>
            </a:r>
            <a:endParaRPr lang="en-IN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1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134D98-6B77-0487-D04E-3B41F3C82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4BE750F-B1FA-2207-3B05-BEE72030D071}"/>
              </a:ext>
            </a:extLst>
          </p:cNvPr>
          <p:cNvSpPr/>
          <p:nvPr/>
        </p:nvSpPr>
        <p:spPr>
          <a:xfrm>
            <a:off x="959371" y="2357203"/>
            <a:ext cx="10538085" cy="2143593"/>
          </a:xfrm>
          <a:prstGeom prst="ellipse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odoni MT Black" panose="02070A03080606020203" pitchFamily="18" charset="0"/>
              </a:rPr>
              <a:t>BUDGET ANALYSIS</a:t>
            </a:r>
            <a:endParaRPr lang="en-IN" sz="54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2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1B2D77-6963-97A5-C9A4-B970CC0F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787DAA-922A-11C3-9DC5-59E09A3965B9}"/>
              </a:ext>
            </a:extLst>
          </p:cNvPr>
          <p:cNvSpPr txBox="1">
            <a:spLocks/>
          </p:cNvSpPr>
          <p:nvPr/>
        </p:nvSpPr>
        <p:spPr>
          <a:xfrm>
            <a:off x="1693889" y="824459"/>
            <a:ext cx="8919148" cy="5352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FF0000"/>
                </a:solidFill>
                <a:latin typeface="Bell MT" panose="02020503060305020303" pitchFamily="18" charset="0"/>
              </a:rPr>
              <a:t>Task: Analyze the correlation between movie budgets and gross earnings, and identify the movies with the highest profit margin.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3200" b="1" dirty="0">
                <a:solidFill>
                  <a:srgbClr val="0070C0"/>
                </a:solidFill>
              </a:rPr>
              <a:t>Created a table with gross and budget.</a:t>
            </a:r>
          </a:p>
          <a:p>
            <a:r>
              <a:rPr lang="en-US" sz="3200" b="1" dirty="0">
                <a:solidFill>
                  <a:srgbClr val="0070C0"/>
                </a:solidFill>
              </a:rPr>
              <a:t>Created a new column called Profit.</a:t>
            </a:r>
          </a:p>
          <a:p>
            <a:r>
              <a:rPr lang="en-US" sz="3200" b="1" dirty="0">
                <a:solidFill>
                  <a:srgbClr val="0070C0"/>
                </a:solidFill>
              </a:rPr>
              <a:t>Calculated the profit for all the data points (Profit = gross-budget).</a:t>
            </a:r>
          </a:p>
          <a:p>
            <a:r>
              <a:rPr lang="en-US" sz="3200" b="1" dirty="0">
                <a:solidFill>
                  <a:srgbClr val="0070C0"/>
                </a:solidFill>
              </a:rPr>
              <a:t>Calculated the correlation using the CORREL function and Maximum profit using the MAX function.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81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FD0E0-718D-FF13-DCA9-BB2CEDBA8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4932" y="0"/>
            <a:ext cx="6670623" cy="422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CB5A7-8AD5-E2C5-BE03-40CC47B14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279" y="0"/>
            <a:ext cx="4996721" cy="1693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F66B1-8EDD-EBEF-6330-865A9D61A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278" y="2533337"/>
            <a:ext cx="4996721" cy="1693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6AFCE3-2F39-F16F-E1F9-52341F90FB21}"/>
              </a:ext>
            </a:extLst>
          </p:cNvPr>
          <p:cNvSpPr/>
          <p:nvPr/>
        </p:nvSpPr>
        <p:spPr>
          <a:xfrm>
            <a:off x="1963711" y="4826831"/>
            <a:ext cx="8514414" cy="1693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ooper Black" panose="0208090404030B020404" pitchFamily="18" charset="0"/>
              </a:rPr>
              <a:t>The Highest Profit Margin is of </a:t>
            </a:r>
            <a:r>
              <a:rPr lang="en-US" sz="3200" b="1" dirty="0">
                <a:solidFill>
                  <a:srgbClr val="FF0000"/>
                </a:solidFill>
                <a:latin typeface="Cooper Black" panose="0208090404030B020404" pitchFamily="18" charset="0"/>
              </a:rPr>
              <a:t>“Avatar” </a:t>
            </a:r>
            <a:r>
              <a:rPr lang="en-US" sz="3200" b="1" dirty="0">
                <a:latin typeface="Cooper Black" panose="0208090404030B020404" pitchFamily="18" charset="0"/>
              </a:rPr>
              <a:t>with a number of </a:t>
            </a:r>
            <a:r>
              <a:rPr lang="en-US" sz="3200" b="1" dirty="0">
                <a:solidFill>
                  <a:srgbClr val="FF0000"/>
                </a:solidFill>
                <a:latin typeface="Cooper Black" panose="0208090404030B020404" pitchFamily="18" charset="0"/>
              </a:rPr>
              <a:t>52,35,05,847.</a:t>
            </a:r>
            <a:endParaRPr lang="en-IN" sz="3200" b="1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49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6B26-E788-FF50-22E5-57ACF5F8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43" y="155263"/>
            <a:ext cx="6102246" cy="1325563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Cooper Black" panose="0208090404030B020404" pitchFamily="18" charset="0"/>
              </a:rPr>
              <a:t>Insights and Results</a:t>
            </a:r>
            <a:endParaRPr lang="en-IN" b="1" u="sng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DCD77-61A9-1CD6-CF41-1F2DAC79A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810" y="0"/>
            <a:ext cx="580619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CE95D2-512E-4F05-87CE-C1348C5F5F74}"/>
              </a:ext>
            </a:extLst>
          </p:cNvPr>
          <p:cNvSpPr txBox="1">
            <a:spLocks/>
          </p:cNvSpPr>
          <p:nvPr/>
        </p:nvSpPr>
        <p:spPr>
          <a:xfrm>
            <a:off x="1" y="1765663"/>
            <a:ext cx="6265888" cy="4937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latin typeface="Bell MT" panose="02020503060305020303" pitchFamily="18" charset="0"/>
              </a:rPr>
              <a:t>During the IMDB Movie Analysis project, I improved my logical, statistical, and technical skills to extract important insights from the dataset. I became proficient in using statistics and Microsoft Excel's features to analyze data and selecting appropriate visualization graphs.</a:t>
            </a:r>
            <a:endParaRPr lang="en-IN" sz="4000" dirty="0">
              <a:solidFill>
                <a:srgbClr val="0070C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38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94D448-9224-3113-6391-3EC18A414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8475D-138C-635D-8492-D8985F50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64" y="3558056"/>
            <a:ext cx="617594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u="sng" dirty="0">
                <a:solidFill>
                  <a:srgbClr val="FFFF00"/>
                </a:solidFill>
                <a:latin typeface="Bell MT" panose="02020503060305020303" pitchFamily="18" charset="0"/>
              </a:rPr>
              <a:t>By- ALANKRITA PAUL</a:t>
            </a:r>
            <a:endParaRPr lang="en-IN" sz="4800" b="1" u="sng" dirty="0">
              <a:solidFill>
                <a:srgbClr val="FFFF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B0E11-5FB3-D182-CCF6-D522491FA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31" y="1988435"/>
            <a:ext cx="11917179" cy="172912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5400" b="1" u="sng" dirty="0">
                <a:solidFill>
                  <a:srgbClr val="00B0F0"/>
                </a:solidFill>
                <a:latin typeface="Algerian" panose="04020705040A02060702" pitchFamily="82" charset="0"/>
              </a:rPr>
              <a:t>THANK YOU</a:t>
            </a:r>
            <a:endParaRPr lang="en-IN" sz="15400" b="1" u="sng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Rectangle 4">
            <a:hlinkClick r:id="rId3" action="ppaction://hlinkfile"/>
            <a:extLst>
              <a:ext uri="{FF2B5EF4-FFF2-40B4-BE49-F238E27FC236}">
                <a16:creationId xmlns:a16="http://schemas.microsoft.com/office/drawing/2014/main" id="{A0BE4AC1-D1FF-070C-5A0E-08766C643D9A}"/>
              </a:ext>
            </a:extLst>
          </p:cNvPr>
          <p:cNvSpPr/>
          <p:nvPr/>
        </p:nvSpPr>
        <p:spPr>
          <a:xfrm>
            <a:off x="5396459" y="5126636"/>
            <a:ext cx="6385810" cy="14540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hlinkClick r:id="rId3" action="ppaction://hlinkfile"/>
              </a:rPr>
              <a:t>https://docs.google.com/spreadsheets/d/1DfjtSyQZzDfvTRggdueRjhUux-0_i2A5/edit?usp=sharing&amp;ouid=102920283787458652340&amp;rtpof=true&amp;sd=true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903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EFD47-ADCC-AD2F-E10F-2250C1F5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56" y="250031"/>
            <a:ext cx="5965556" cy="1325563"/>
          </a:xfrm>
        </p:spPr>
        <p:txBody>
          <a:bodyPr>
            <a:normAutofit/>
          </a:bodyPr>
          <a:lstStyle/>
          <a:p>
            <a:r>
              <a:rPr lang="en-US" sz="7200" b="1" u="sng" dirty="0">
                <a:latin typeface="Broadway" panose="04040905080B02020502" pitchFamily="82" charset="0"/>
              </a:rPr>
              <a:t>APPROACH</a:t>
            </a:r>
            <a:endParaRPr lang="en-IN" sz="7200" b="1" u="sng" dirty="0">
              <a:latin typeface="Broadway" panose="04040905080B020205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43698-75A6-EB1E-F55C-E042F225C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9" y="1810126"/>
            <a:ext cx="6362689" cy="4667250"/>
          </a:xfrm>
        </p:spPr>
        <p:txBody>
          <a:bodyPr>
            <a:normAutofit fontScale="85000" lnSpcReduction="20000"/>
          </a:bodyPr>
          <a:lstStyle/>
          <a:p>
            <a:r>
              <a:rPr lang="en-US" sz="3900" dirty="0">
                <a:solidFill>
                  <a:srgbClr val="00B050"/>
                </a:solidFill>
                <a:latin typeface="Calisto MT" panose="02040603050505030304" pitchFamily="18" charset="0"/>
              </a:rPr>
              <a:t>The dataset was cleaned by removing unnecessary columns and null values.</a:t>
            </a:r>
          </a:p>
          <a:p>
            <a:r>
              <a:rPr lang="en-US" sz="3900" dirty="0">
                <a:solidFill>
                  <a:srgbClr val="FFC000"/>
                </a:solidFill>
                <a:latin typeface="Calisto MT" panose="02040603050505030304" pitchFamily="18" charset="0"/>
              </a:rPr>
              <a:t>Five “Why” approach.</a:t>
            </a:r>
          </a:p>
          <a:p>
            <a:r>
              <a:rPr lang="en-US" sz="3900" dirty="0">
                <a:solidFill>
                  <a:srgbClr val="FF0000"/>
                </a:solidFill>
                <a:latin typeface="Calisto MT" panose="02040603050505030304" pitchFamily="18" charset="0"/>
              </a:rPr>
              <a:t>Analyzed the data using pivot tables to derive useful business insights and fetch required results.</a:t>
            </a:r>
          </a:p>
          <a:p>
            <a:r>
              <a:rPr lang="en-US" sz="3900" dirty="0">
                <a:solidFill>
                  <a:srgbClr val="00B0F0"/>
                </a:solidFill>
                <a:latin typeface="Calisto MT" panose="02040603050505030304" pitchFamily="18" charset="0"/>
              </a:rPr>
              <a:t>After the analysis is complete, visualization is used to communicate the findings.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D9B39-C1CE-9E21-3739-8DF656F59A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9536"/>
                    </a14:imgEffect>
                    <a14:imgEffect>
                      <a14:saturation sat="23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1" cy="6858000"/>
          </a:xfrm>
          <a:prstGeom prst="rect">
            <a:avLst/>
          </a:prstGeom>
          <a:effectLst>
            <a:glow rad="139700">
              <a:schemeClr val="bg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6797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3D8666-67A5-E9A9-58DE-82DD2B025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7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3CCBB-291E-EDC7-E779-9AA52B3E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Cooper Black" panose="0208090404030B020404" pitchFamily="18" charset="0"/>
              </a:rPr>
              <a:t>TECH-STACK Used</a:t>
            </a:r>
            <a:endParaRPr lang="en-IN" sz="66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D31751-35E8-A9A3-08BF-B2C23E43E16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latin typeface="Britannic Bold" panose="020B0903060703020204" pitchFamily="34" charset="0"/>
              </a:rPr>
              <a:t>Software used while making the project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800" dirty="0">
                <a:latin typeface="Britannic Bold" panose="020B0903060703020204" pitchFamily="34" charset="0"/>
              </a:rPr>
              <a:t>MS Office Excel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800" dirty="0">
                <a:latin typeface="Britannic Bold" panose="020B0903060703020204" pitchFamily="34" charset="0"/>
              </a:rPr>
              <a:t>Microsoft PowerPoint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7818C-1363-6859-EA8B-5E340E9EE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3705" y="1825625"/>
            <a:ext cx="247337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CFD85-CA3D-431B-92EA-8EDDA2A76FE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393" y="4225119"/>
            <a:ext cx="2617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8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752299-9F0F-7738-6E6B-439100D8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906126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6CA0CE-21E5-FD45-20B2-112B378AE2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colorTemperature colorTemp="542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125" y="0"/>
            <a:ext cx="62858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628009-ADCD-8486-F2E9-435AE36B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ooper Black" panose="0208090404030B020404" pitchFamily="18" charset="0"/>
              </a:rPr>
              <a:t>DATA CLEANING</a:t>
            </a:r>
            <a:endParaRPr lang="en-IN" sz="8000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98E6-0DAC-1267-08B8-C83B24D76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69036"/>
            <a:ext cx="12191998" cy="538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  <a:latin typeface="Calisto MT" panose="02040603050505030304" pitchFamily="18" charset="0"/>
              </a:rPr>
              <a:t>This is one of the most important steps to take before moving forward with the analysis.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  <a:latin typeface="Calisto MT" panose="02040603050505030304" pitchFamily="18" charset="0"/>
              </a:rPr>
              <a:t>Task: Clean the Data </a:t>
            </a:r>
          </a:p>
          <a:p>
            <a:pPr marL="514350" indent="-514350">
              <a:buAutoNum type="arabicParenR"/>
            </a:pPr>
            <a:r>
              <a:rPr lang="en-US" sz="3200" b="1" dirty="0">
                <a:solidFill>
                  <a:srgbClr val="00B050"/>
                </a:solidFill>
                <a:latin typeface="Calisto MT" panose="02040603050505030304" pitchFamily="18" charset="0"/>
              </a:rPr>
              <a:t>To ensure that I did not damage the original data, I first created a copy of the raw data before conducting any analysis. Later, I removed columns that were not required for the analysis.</a:t>
            </a:r>
          </a:p>
          <a:p>
            <a:pPr marL="514350" indent="-514350">
              <a:buAutoNum type="arabicParenR"/>
            </a:pPr>
            <a:r>
              <a:rPr lang="en-US" sz="3200" b="1" dirty="0">
                <a:solidFill>
                  <a:srgbClr val="00B050"/>
                </a:solidFill>
                <a:latin typeface="Calisto MT" panose="02040603050505030304" pitchFamily="18" charset="0"/>
              </a:rPr>
              <a:t>After deleting the columns, I removed the rows which have null values in any of the column values.</a:t>
            </a:r>
          </a:p>
          <a:p>
            <a:pPr marL="514350" indent="-514350">
              <a:buAutoNum type="arabicParenR"/>
            </a:pPr>
            <a:r>
              <a:rPr lang="en-US" sz="3200" b="1" dirty="0">
                <a:solidFill>
                  <a:srgbClr val="00B050"/>
                </a:solidFill>
                <a:latin typeface="Calisto MT" panose="02040603050505030304" pitchFamily="18" charset="0"/>
              </a:rPr>
              <a:t>Finally, using the “Remove duplicate values/cells” option found in the “Data” tab, remove the duplicate values in the data. </a:t>
            </a:r>
            <a:endParaRPr lang="en-IN" sz="3200" b="1" dirty="0">
              <a:solidFill>
                <a:srgbClr val="00B050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7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C2B6F8-30A6-E21E-24F8-3212C95A6B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669D8-7B17-8A01-EE10-1EC7F413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 u="sng" dirty="0">
                <a:solidFill>
                  <a:srgbClr val="FF0000"/>
                </a:solidFill>
                <a:latin typeface="Cooper Black" panose="0208090404030B020404" pitchFamily="18" charset="0"/>
              </a:rPr>
              <a:t>DATA CLEANING</a:t>
            </a:r>
            <a:endParaRPr lang="en-IN" sz="8800" b="1" u="sng" dirty="0">
              <a:solidFill>
                <a:srgbClr val="FF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DE0DA1-9997-FD6A-5D95-2634C7E41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6947"/>
            <a:ext cx="12192000" cy="4891054"/>
          </a:xfr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06DA7B37-995C-3B10-490D-5C2BDFB957A7}"/>
              </a:ext>
            </a:extLst>
          </p:cNvPr>
          <p:cNvSpPr/>
          <p:nvPr/>
        </p:nvSpPr>
        <p:spPr>
          <a:xfrm>
            <a:off x="9518754" y="1252745"/>
            <a:ext cx="2673246" cy="1325563"/>
          </a:xfrm>
          <a:prstGeom prst="cloud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8A7B84-C129-E295-7066-CE1674FD7B5A}"/>
              </a:ext>
            </a:extLst>
          </p:cNvPr>
          <p:cNvSpPr txBox="1">
            <a:spLocks/>
          </p:cNvSpPr>
          <p:nvPr/>
        </p:nvSpPr>
        <p:spPr>
          <a:xfrm>
            <a:off x="9701134" y="1529003"/>
            <a:ext cx="2308486" cy="896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0070C0"/>
                </a:solidFill>
                <a:latin typeface="Cooper Black" panose="0208090404030B020404" pitchFamily="18" charset="0"/>
              </a:rPr>
              <a:t>Old Data</a:t>
            </a:r>
            <a:endParaRPr lang="en-IN" sz="4400" b="1" dirty="0">
              <a:solidFill>
                <a:srgbClr val="0070C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D83C23-9444-1C85-EFAF-C5109AE254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3C6499-8F64-C88B-C016-D57AD32B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 u="sng" dirty="0">
                <a:solidFill>
                  <a:srgbClr val="FF0000"/>
                </a:solidFill>
                <a:latin typeface="Cooper Black" panose="0208090404030B020404" pitchFamily="18" charset="0"/>
              </a:rPr>
              <a:t>DATA CLEANING</a:t>
            </a:r>
            <a:endParaRPr lang="en-IN" sz="8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56D6B0-416B-AFE4-49EE-A0A28F168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5813"/>
            <a:ext cx="12192000" cy="4802187"/>
          </a:xfr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67C510BF-725C-2326-BD49-C265F84BDFE5}"/>
              </a:ext>
            </a:extLst>
          </p:cNvPr>
          <p:cNvSpPr/>
          <p:nvPr/>
        </p:nvSpPr>
        <p:spPr>
          <a:xfrm>
            <a:off x="9833548" y="1229193"/>
            <a:ext cx="2358452" cy="1094282"/>
          </a:xfrm>
          <a:prstGeom prst="cloudCallo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23DC33-0BC9-EC23-D848-7011678E68BE}"/>
              </a:ext>
            </a:extLst>
          </p:cNvPr>
          <p:cNvSpPr txBox="1">
            <a:spLocks/>
          </p:cNvSpPr>
          <p:nvPr/>
        </p:nvSpPr>
        <p:spPr>
          <a:xfrm>
            <a:off x="9833548" y="1427278"/>
            <a:ext cx="2453387" cy="896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latin typeface="Cooper Black" panose="0208090404030B020404" pitchFamily="18" charset="0"/>
              </a:rPr>
              <a:t>New Data</a:t>
            </a:r>
            <a:endParaRPr lang="en-IN" sz="3600" b="1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0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4D7D79-3646-936F-8351-D809D30A6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2482C-6612-81A2-CA27-5CFAD8C7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53" y="2583670"/>
            <a:ext cx="10515600" cy="1325563"/>
          </a:xfrm>
          <a:solidFill>
            <a:schemeClr val="bg1"/>
          </a:solidFill>
          <a:effectLst>
            <a:glow rad="203200">
              <a:srgbClr val="FFFF00">
                <a:alpha val="40000"/>
              </a:srgbClr>
            </a:glow>
            <a:reflection stA="45000" endPos="15000" dist="50800" dir="5400000" sy="-100000" algn="bl" rotWithShape="0"/>
            <a:softEdge rad="38100"/>
          </a:effectLst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7030A0"/>
                </a:solidFill>
                <a:latin typeface="Bodoni MT Black" panose="02070A03080606020203" pitchFamily="18" charset="0"/>
              </a:rPr>
              <a:t>Movie Genre Analysis</a:t>
            </a:r>
            <a:endParaRPr lang="en-IN" sz="7200" dirty="0">
              <a:solidFill>
                <a:srgbClr val="7030A0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2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852A0-1262-D4EA-ABDB-C20160E2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63F64A8-9B46-7024-8E5D-F3F60AF7E329}"/>
              </a:ext>
            </a:extLst>
          </p:cNvPr>
          <p:cNvSpPr txBox="1">
            <a:spLocks/>
          </p:cNvSpPr>
          <p:nvPr/>
        </p:nvSpPr>
        <p:spPr>
          <a:xfrm>
            <a:off x="1454046" y="764498"/>
            <a:ext cx="9114020" cy="5412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TASK: Determine the most common genres of movies in the dataset. Then for each genre calculate descriptive statistics (mean, median, mode, max, min, variance, standard deviation) of IMDB score.</a:t>
            </a:r>
            <a:br>
              <a:rPr lang="en-US" sz="2800" b="1" dirty="0">
                <a:solidFill>
                  <a:srgbClr val="FF0000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Created a pivot table with genres and average </a:t>
            </a:r>
            <a:r>
              <a:rPr lang="en-US" sz="2800" dirty="0" err="1">
                <a:solidFill>
                  <a:srgbClr val="0070C0"/>
                </a:solidFill>
              </a:rPr>
              <a:t>imdb_score</a:t>
            </a:r>
            <a:r>
              <a:rPr lang="en-US" sz="2800" dirty="0">
                <a:solidFill>
                  <a:srgbClr val="0070C0"/>
                </a:solidFill>
              </a:rPr>
              <a:t>.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Created a table with the two mentioned columns.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Sorted the table from largest to smallest with respect to the average </a:t>
            </a:r>
            <a:r>
              <a:rPr lang="en-US" sz="2800" dirty="0" err="1">
                <a:solidFill>
                  <a:srgbClr val="0070C0"/>
                </a:solidFill>
              </a:rPr>
              <a:t>imdb_score</a:t>
            </a:r>
            <a:r>
              <a:rPr lang="en-US" sz="2800" dirty="0">
                <a:solidFill>
                  <a:srgbClr val="0070C0"/>
                </a:solidFill>
              </a:rPr>
              <a:t>.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Determined the Median, mode, max, min, variance, and standard deviation using Excel functions.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7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984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Algerian</vt:lpstr>
      <vt:lpstr>Arial</vt:lpstr>
      <vt:lpstr>Bell MT</vt:lpstr>
      <vt:lpstr>Bodoni MT Black</vt:lpstr>
      <vt:lpstr>Britannic Bold</vt:lpstr>
      <vt:lpstr>Broadway</vt:lpstr>
      <vt:lpstr>Calibri</vt:lpstr>
      <vt:lpstr>Calibri Light</vt:lpstr>
      <vt:lpstr>Calisto MT</vt:lpstr>
      <vt:lpstr>Cooper Black</vt:lpstr>
      <vt:lpstr>Wingdings</vt:lpstr>
      <vt:lpstr>Office Theme</vt:lpstr>
      <vt:lpstr>IMDB Movie Analysis</vt:lpstr>
      <vt:lpstr>Description</vt:lpstr>
      <vt:lpstr>APPROACH</vt:lpstr>
      <vt:lpstr>TECH-STACK Used</vt:lpstr>
      <vt:lpstr>DATA CLEANING</vt:lpstr>
      <vt:lpstr>DATA CLEANING</vt:lpstr>
      <vt:lpstr>DATA CLEANING</vt:lpstr>
      <vt:lpstr>Movie Genre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and Results</vt:lpstr>
      <vt:lpstr>By- ALANKRITA PAUL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Movie Analysis</dc:title>
  <dc:creator>Alankrita Paul</dc:creator>
  <cp:lastModifiedBy>Alankrita Paul</cp:lastModifiedBy>
  <cp:revision>5</cp:revision>
  <dcterms:created xsi:type="dcterms:W3CDTF">2023-11-04T12:42:38Z</dcterms:created>
  <dcterms:modified xsi:type="dcterms:W3CDTF">2025-01-19T10:04:40Z</dcterms:modified>
</cp:coreProperties>
</file>